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139" r:id="rId2"/>
    <p:sldId id="1239" r:id="rId3"/>
    <p:sldId id="1240" r:id="rId4"/>
    <p:sldId id="1222" r:id="rId5"/>
    <p:sldId id="1238" r:id="rId6"/>
    <p:sldId id="1225" r:id="rId7"/>
    <p:sldId id="1223" r:id="rId8"/>
    <p:sldId id="1220" r:id="rId9"/>
    <p:sldId id="1221" r:id="rId10"/>
    <p:sldId id="1241" r:id="rId11"/>
    <p:sldId id="1224" r:id="rId12"/>
    <p:sldId id="1242" r:id="rId13"/>
    <p:sldId id="1243" r:id="rId14"/>
    <p:sldId id="1233" r:id="rId15"/>
    <p:sldId id="1235" r:id="rId16"/>
    <p:sldId id="1236" r:id="rId17"/>
    <p:sldId id="1234" r:id="rId18"/>
    <p:sldId id="1244" r:id="rId19"/>
    <p:sldId id="1229" r:id="rId20"/>
    <p:sldId id="1230" r:id="rId21"/>
    <p:sldId id="1231" r:id="rId22"/>
    <p:sldId id="1232" r:id="rId23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815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635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454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27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4083" algn="l" defTabSz="652815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6900" algn="l" defTabSz="652815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69714" algn="l" defTabSz="652815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2535" algn="l" defTabSz="652815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43" d="100"/>
          <a:sy n="43" d="100"/>
        </p:scale>
        <p:origin x="749" y="43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83362" indent="-51183362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63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454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27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4083" algn="l" defTabSz="6528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6900" algn="l" defTabSz="6528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69714" algn="l" defTabSz="6528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2535" algn="l" defTabSz="6528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_Assigned_Numbers_Authorit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5958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40% of the Internet traffic</a:t>
            </a:r>
            <a:r>
              <a:rPr lang="en-US" baseline="0" dirty="0" smtClean="0"/>
              <a:t> is YouTube alone!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5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 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  <a:hlinkClick r:id="rId3" tooltip="Internet Assigned Numbers Authority"/>
              </a:rPr>
              <a:t>Internet Assigned Numbers Authority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 (IANA) globally, and by  Internet Assigned Numbers Authority (IANA) globally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01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r>
              <a:rPr lang="en-US" baseline="0" dirty="0" smtClean="0"/>
              <a:t> is hard to define. There are philosophical and meta-physical issues. So let’s all watch the Matrix…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2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3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3399" y="1188734"/>
            <a:ext cx="7498601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2" y="1188734"/>
            <a:ext cx="4766311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7" y="255056"/>
            <a:ext cx="13060680" cy="914400"/>
          </a:xfrm>
          <a:prstGeom prst="rect">
            <a:avLst/>
          </a:prstGeom>
        </p:spPr>
        <p:txBody>
          <a:bodyPr vert="horz" lIns="130562" tIns="65282" rIns="130562" bIns="65282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399" y="1188720"/>
            <a:ext cx="13015487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232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3198376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3968929" y="7885815"/>
            <a:ext cx="7842071" cy="3656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71" tIns="36270" rIns="90671" bIns="36270">
            <a:prstTxWarp prst="textNoShape">
              <a:avLst/>
            </a:prstTxWarp>
            <a:spAutoFit/>
          </a:bodyPr>
          <a:lstStyle/>
          <a:p>
            <a:pPr algn="l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900" b="1" kern="120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Internet I</a:t>
            </a:r>
            <a:r>
              <a:rPr lang="en-US" sz="1900" b="1" kern="1200" baseline="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l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pic>
        <p:nvPicPr>
          <p:cNvPr id="12" name="Picture 25" descr="Seal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581400" y="7810503"/>
            <a:ext cx="365758" cy="36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1"/>
          <p:cNvSpPr>
            <a:spLocks noChangeArrowheads="1"/>
          </p:cNvSpPr>
          <p:nvPr userDrawn="1"/>
        </p:nvSpPr>
        <p:spPr bwMode="auto">
          <a:xfrm>
            <a:off x="13487400" y="7467600"/>
            <a:ext cx="1143011" cy="2886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71" tIns="36270" rIns="90671" bIns="36270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9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15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15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21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21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815" indent="0" algn="ctr">
              <a:buNone/>
            </a:lvl2pPr>
            <a:lvl3pPr marL="1305635" indent="0" algn="ctr">
              <a:buNone/>
            </a:lvl3pPr>
            <a:lvl4pPr marL="1958454" indent="0" algn="ctr">
              <a:buNone/>
            </a:lvl4pPr>
            <a:lvl5pPr marL="2611271" indent="0" algn="ctr">
              <a:buNone/>
            </a:lvl5pPr>
            <a:lvl6pPr marL="3264083" indent="0" algn="ctr">
              <a:buNone/>
            </a:lvl6pPr>
            <a:lvl7pPr marL="3916900" indent="0" algn="ctr">
              <a:buNone/>
            </a:lvl7pPr>
            <a:lvl8pPr marL="4569714" indent="0" algn="ctr">
              <a:buNone/>
            </a:lvl8pPr>
            <a:lvl9pPr marL="5222535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15" y="6690866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1" tIns="45699" rIns="91401" bIns="45699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1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1" y="1542422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401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81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81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7" y="1622008"/>
            <a:ext cx="9148877" cy="1172982"/>
          </a:xfrm>
        </p:spPr>
        <p:txBody>
          <a:bodyPr lIns="117508" bIns="0"/>
          <a:lstStyle>
            <a:lvl1pPr marL="78342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397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21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7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61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60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9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53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7" y="2171701"/>
            <a:ext cx="6466840" cy="767714"/>
          </a:xfrm>
        </p:spPr>
        <p:txBody>
          <a:bodyPr anchor="ctr"/>
          <a:lstStyle>
            <a:lvl1pPr marL="104453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74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42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40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20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499" y="1744036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19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51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69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7" y="255056"/>
            <a:ext cx="13060680" cy="914400"/>
          </a:xfrm>
          <a:prstGeom prst="rect">
            <a:avLst/>
          </a:prstGeom>
        </p:spPr>
        <p:txBody>
          <a:bodyPr vert="horz" lIns="130562" tIns="65282" rIns="130562" bIns="65282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399" y="1188720"/>
            <a:ext cx="13015487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21232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83391" y="1188738"/>
            <a:ext cx="13015489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3968929" y="7885815"/>
            <a:ext cx="7842071" cy="3656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71" tIns="36270" rIns="90671" bIns="36270">
            <a:prstTxWarp prst="textNoShape">
              <a:avLst/>
            </a:prstTxWarp>
            <a:spAutoFit/>
          </a:bodyPr>
          <a:lstStyle/>
          <a:p>
            <a:pPr algn="l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UC Berkeley “The Beauty and Joy of Computing”</a:t>
            </a:r>
            <a:r>
              <a:rPr lang="en-US" sz="1900" b="1" dirty="0">
                <a:solidFill>
                  <a:srgbClr val="FFFF00"/>
                </a:solidFill>
                <a:latin typeface="18 VAG Rounded Black   09390"/>
                <a:ea typeface="+mn-ea"/>
                <a:cs typeface="+mn-cs"/>
              </a:rPr>
              <a:t>: </a:t>
            </a:r>
            <a:r>
              <a:rPr lang="en-US" sz="1900" b="1" kern="120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Internet I</a:t>
            </a:r>
            <a:r>
              <a:rPr lang="en-US" sz="1900" b="1" kern="1200" baseline="0" dirty="0">
                <a:solidFill>
                  <a:srgbClr val="FFFF00"/>
                </a:solidFill>
                <a:latin typeface="18 VAG Rounded Black   0939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pPr algn="l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)          </a:t>
            </a:r>
          </a:p>
        </p:txBody>
      </p:sp>
      <p:pic>
        <p:nvPicPr>
          <p:cNvPr id="11" name="Picture 25" descr="Seal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3581400" y="7810503"/>
            <a:ext cx="365758" cy="36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3198376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3487400" y="7467600"/>
            <a:ext cx="1143011" cy="2886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71" tIns="36270" rIns="90671" bIns="36270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815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635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454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27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076" indent="-489616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1pPr>
      <a:lvl2pPr marL="1056294" indent="-40801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2pPr>
      <a:lvl3pPr marL="1421245" indent="-326405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VAG Rounded" panose="020B0500000000000000" pitchFamily="34" charset="0"/>
          <a:ea typeface="ＭＳ Ｐゴシック" charset="-128"/>
          <a:cs typeface="+mn-cs"/>
        </a:defRPr>
      </a:lvl3pPr>
      <a:lvl4pPr marL="1799779" indent="-3264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VAG Rounded" panose="020B0500000000000000" pitchFamily="34" charset="0"/>
          <a:ea typeface="ＭＳ Ｐゴシック" charset="-128"/>
          <a:cs typeface="+mn-cs"/>
        </a:defRPr>
      </a:lvl4pPr>
      <a:lvl5pPr marL="2114854" indent="-299206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VAG Rounded" panose="020B0500000000000000" pitchFamily="34" charset="0"/>
          <a:ea typeface="ＭＳ Ｐゴシック" charset="-128"/>
          <a:cs typeface="+mn-cs"/>
        </a:defRPr>
      </a:lvl5pPr>
      <a:lvl6pPr marL="2441529" indent="-300296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717" indent="-26113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89896" indent="-26113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083" indent="-26113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8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6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4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2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40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6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6971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25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375021"/>
            <a:ext cx="8290560" cy="38921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71" tIns="36270" rIns="90671" bIns="3627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 dirty="0">
                <a:latin typeface="18 VAG Rounded Bold   07390" charset="0"/>
              </a:rPr>
              <a:t/>
            </a:r>
            <a:br>
              <a:rPr lang="en-US" sz="4600" b="1" dirty="0">
                <a:latin typeface="18 VAG Rounded Bold   07390" charset="0"/>
              </a:rPr>
            </a:b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>Lecture #</a:t>
            </a:r>
            <a:r>
              <a:rPr lang="en-US" sz="4000" b="1" dirty="0" smtClean="0">
                <a:solidFill>
                  <a:schemeClr val="tx1"/>
                </a:solidFill>
                <a:latin typeface="18 VAG Rounded Bold   07390" charset="0"/>
              </a:rPr>
              <a:t>13</a:t>
            </a:r>
            <a:endParaRPr lang="en-US" sz="4000" b="1" dirty="0">
              <a:solidFill>
                <a:schemeClr val="tx1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>Internet I</a:t>
            </a:r>
            <a:b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64" y="419118"/>
            <a:ext cx="2218483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2125" y="419108"/>
            <a:ext cx="1438404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Rectangle 21"/>
          <p:cNvSpPr/>
          <p:nvPr/>
        </p:nvSpPr>
        <p:spPr>
          <a:xfrm>
            <a:off x="855319" y="2576715"/>
            <a:ext cx="21868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VAG Rounded" panose="020B0500000000000000" pitchFamily="34" charset="0"/>
              </a:rPr>
              <a:t>Jonathan </a:t>
            </a:r>
          </a:p>
          <a:p>
            <a:r>
              <a:rPr lang="en-US" sz="3600" b="1" dirty="0" smtClean="0">
                <a:solidFill>
                  <a:schemeClr val="tx2"/>
                </a:solidFill>
                <a:latin typeface="VAG Rounded" panose="020B0500000000000000" pitchFamily="34" charset="0"/>
              </a:rPr>
              <a:t>McKinsey</a:t>
            </a:r>
            <a:endParaRPr lang="en-US" sz="3600" dirty="0">
              <a:latin typeface="VAG Rounded" panose="020B0500000000000000" pitchFamily="34" charset="0"/>
            </a:endParaRPr>
          </a:p>
        </p:txBody>
      </p:sp>
      <p:sp>
        <p:nvSpPr>
          <p:cNvPr id="23" name="Subtitle 48"/>
          <p:cNvSpPr>
            <a:spLocks noGrp="1"/>
          </p:cNvSpPr>
          <p:nvPr>
            <p:ph type="subTitle" idx="1"/>
          </p:nvPr>
        </p:nvSpPr>
        <p:spPr>
          <a:xfrm>
            <a:off x="3962404" y="4264742"/>
            <a:ext cx="9982196" cy="3660058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marL="457200" indent="-45720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Form study groups. Learn from and teach your peers. </a:t>
            </a:r>
            <a:endParaRPr lang="en-US" sz="2800" b="0" dirty="0">
              <a:solidFill>
                <a:schemeClr val="tx1"/>
              </a:solidFill>
              <a:effectLst/>
              <a:ea typeface="ＭＳ Ｐゴシック" pitchFamily="-65" charset="-128"/>
              <a:cs typeface="ＭＳ Ｐゴシック" pitchFamily="-65" charset="-128"/>
            </a:endParaRPr>
          </a:p>
          <a:p>
            <a:pPr marL="457200" indent="-45720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Get a </a:t>
            </a:r>
            <a:r>
              <a:rPr lang="en-US" sz="2800" b="0" dirty="0" err="1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github</a:t>
            </a:r>
            <a:r>
              <a:rPr lang="en-US" sz="28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 account and start building your portfolio.</a:t>
            </a:r>
          </a:p>
          <a:p>
            <a:pPr marL="457200" indent="-45720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Learn the difference between confidence and arrogance.</a:t>
            </a:r>
          </a:p>
          <a:p>
            <a:pPr marL="457200" indent="-45720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Be thinker and not a drone.</a:t>
            </a:r>
          </a:p>
          <a:p>
            <a:pPr marL="457200" indent="-45720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Exercise and eat right. </a:t>
            </a:r>
            <a:endParaRPr lang="en-US" sz="2800" b="0" dirty="0">
              <a:solidFill>
                <a:schemeClr val="tx1"/>
              </a:solidFill>
              <a:effectLst/>
              <a:ea typeface="ＭＳ Ｐゴシック" pitchFamily="-65" charset="-128"/>
              <a:cs typeface="ＭＳ Ｐゴシック" pitchFamily="-65" charset="-128"/>
            </a:endParaRPr>
          </a:p>
          <a:p>
            <a:pPr marL="457200" indent="-45720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Stay up-to-date in your field. Join professional societies.</a:t>
            </a:r>
          </a:p>
          <a:p>
            <a:pPr marL="457200" indent="-457200" algn="l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b="0" dirty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Give back to the community. </a:t>
            </a:r>
          </a:p>
        </p:txBody>
      </p:sp>
      <p:sp>
        <p:nvSpPr>
          <p:cNvPr id="24" name="Title 47"/>
          <p:cNvSpPr txBox="1">
            <a:spLocks/>
          </p:cNvSpPr>
          <p:nvPr/>
        </p:nvSpPr>
        <p:spPr>
          <a:xfrm>
            <a:off x="3962400" y="3505200"/>
            <a:ext cx="10210800" cy="822960"/>
          </a:xfrm>
          <a:prstGeom prst="rect">
            <a:avLst/>
          </a:prstGeom>
        </p:spPr>
        <p:txBody>
          <a:bodyPr vert="horz" lIns="130562" tIns="65282" rIns="130562" bIns="65282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900" kern="1200" spc="-141">
                <a:solidFill>
                  <a:srgbClr val="C1EEFF"/>
                </a:solidFill>
                <a:latin typeface="VAG Rounded" panose="020B0500000000000000" pitchFamily="34" charset="0"/>
                <a:ea typeface="ＭＳ Ｐゴシック" charset="-128"/>
                <a:cs typeface="VAG Rounded" panose="020B0500000000000000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C1EEFF"/>
                </a:solidFill>
                <a:latin typeface="18 VAG Rounded Bold   0739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C1EEFF"/>
                </a:solidFill>
                <a:latin typeface="18 VAG Rounded Bold   0739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C1EEFF"/>
                </a:solidFill>
                <a:latin typeface="18 VAG Rounded Bold   0739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rgbClr val="C1EEFF"/>
                </a:solidFill>
                <a:latin typeface="18 VAG Rounded Bold   07390" charset="0"/>
                <a:ea typeface="ＭＳ Ｐゴシック" charset="-128"/>
                <a:cs typeface="ＭＳ Ｐゴシック" charset="-128"/>
              </a:defRPr>
            </a:lvl5pPr>
            <a:lvl6pPr marL="652815" algn="l" rtl="0" fontAlgn="base">
              <a:spcBef>
                <a:spcPct val="0"/>
              </a:spcBef>
              <a:spcAft>
                <a:spcPct val="0"/>
              </a:spcAft>
              <a:defRPr sz="5900" b="1">
                <a:solidFill>
                  <a:srgbClr val="C1EEFF"/>
                </a:solidFill>
                <a:latin typeface="Corbel" charset="0"/>
                <a:ea typeface="ＭＳ Ｐゴシック" charset="-128"/>
                <a:cs typeface="ＭＳ Ｐゴシック" charset="-128"/>
              </a:defRPr>
            </a:lvl6pPr>
            <a:lvl7pPr marL="1305635" algn="l" rtl="0" fontAlgn="base">
              <a:spcBef>
                <a:spcPct val="0"/>
              </a:spcBef>
              <a:spcAft>
                <a:spcPct val="0"/>
              </a:spcAft>
              <a:defRPr sz="5900" b="1">
                <a:solidFill>
                  <a:srgbClr val="C1EEFF"/>
                </a:solidFill>
                <a:latin typeface="Corbel" charset="0"/>
                <a:ea typeface="ＭＳ Ｐゴシック" charset="-128"/>
                <a:cs typeface="ＭＳ Ｐゴシック" charset="-128"/>
              </a:defRPr>
            </a:lvl7pPr>
            <a:lvl8pPr marL="1958454" algn="l" rtl="0" fontAlgn="base">
              <a:spcBef>
                <a:spcPct val="0"/>
              </a:spcBef>
              <a:spcAft>
                <a:spcPct val="0"/>
              </a:spcAft>
              <a:defRPr sz="5900" b="1">
                <a:solidFill>
                  <a:srgbClr val="C1EEFF"/>
                </a:solidFill>
                <a:latin typeface="Corbel" charset="0"/>
                <a:ea typeface="ＭＳ Ｐゴシック" charset="-128"/>
                <a:cs typeface="ＭＳ Ｐゴシック" charset="-128"/>
              </a:defRPr>
            </a:lvl8pPr>
            <a:lvl9pPr marL="2611271" algn="l" rtl="0" fontAlgn="base">
              <a:spcBef>
                <a:spcPct val="0"/>
              </a:spcBef>
              <a:spcAft>
                <a:spcPct val="0"/>
              </a:spcAft>
              <a:defRPr sz="5900" b="1">
                <a:solidFill>
                  <a:srgbClr val="C1EEFF"/>
                </a:solidFill>
                <a:latin typeface="Corbel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rgbClr val="FFFF00"/>
                </a:solidFill>
              </a:rPr>
              <a:t>Jon’s Recipe for Success in College (and Beyond)</a:t>
            </a:r>
            <a:endParaRPr lang="en-US" sz="4000" dirty="0">
              <a:solidFill>
                <a:srgbClr val="FFFF00"/>
              </a:solidFill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Internet</a:t>
            </a:r>
            <a:br>
              <a:rPr lang="en-US"/>
            </a:br>
            <a:r>
              <a:rPr lang="en-US"/>
              <a:t>How it Works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The basics of the basics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6949440" y="0"/>
            <a:ext cx="7680960" cy="457200"/>
          </a:xfrm>
        </p:spPr>
        <p:txBody>
          <a:bodyPr/>
          <a:lstStyle/>
          <a:p>
            <a:pPr marL="81916" indent="0" algn="r">
              <a:buNone/>
            </a:pP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"/>
                <a:cs typeface="Courier"/>
              </a:rPr>
              <a:t>youtu.be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"/>
                <a:cs typeface="Courier"/>
              </a:rPr>
              <a:t>/7_LPdttKXPc</a:t>
            </a:r>
          </a:p>
        </p:txBody>
      </p:sp>
      <p:pic>
        <p:nvPicPr>
          <p:cNvPr id="5" name="How_the_Internet_Works_in 5Minutes - YouTube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2400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36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83927" y="1188734"/>
            <a:ext cx="8945873" cy="6367037"/>
          </a:xfrm>
        </p:spPr>
        <p:txBody>
          <a:bodyPr/>
          <a:lstStyle/>
          <a:p>
            <a:r>
              <a:rPr lang="en-US" sz="2400" dirty="0"/>
              <a:t>The Internet and the systems built on it facilitate </a:t>
            </a:r>
            <a:r>
              <a:rPr lang="en-US" sz="2400" dirty="0">
                <a:solidFill>
                  <a:srgbClr val="FFFF00"/>
                </a:solidFill>
              </a:rPr>
              <a:t>collaboration</a:t>
            </a:r>
            <a:r>
              <a:rPr lang="en-US" sz="2400" dirty="0"/>
              <a:t>. </a:t>
            </a:r>
          </a:p>
          <a:p>
            <a:r>
              <a:rPr lang="en-US" sz="2400" dirty="0"/>
              <a:t>The Internet </a:t>
            </a:r>
            <a:r>
              <a:rPr lang="en-US" sz="2400" dirty="0">
                <a:solidFill>
                  <a:srgbClr val="FFFF00"/>
                </a:solidFill>
              </a:rPr>
              <a:t>connects devices and networks all over the </a:t>
            </a:r>
            <a:r>
              <a:rPr lang="en-US" sz="2400" dirty="0" smtClean="0">
                <a:solidFill>
                  <a:srgbClr val="FFFF00"/>
                </a:solidFill>
              </a:rPr>
              <a:t>world</a:t>
            </a:r>
            <a:r>
              <a:rPr lang="en-US" sz="2400" dirty="0" smtClean="0"/>
              <a:t> i.e. the Internet of Things. </a:t>
            </a:r>
            <a:endParaRPr lang="en-US" sz="2400" dirty="0"/>
          </a:p>
          <a:p>
            <a:r>
              <a:rPr lang="en-US" sz="2400" dirty="0"/>
              <a:t>An </a:t>
            </a:r>
            <a:r>
              <a:rPr lang="en-US" sz="2400" dirty="0">
                <a:solidFill>
                  <a:srgbClr val="FFFF00"/>
                </a:solidFill>
              </a:rPr>
              <a:t>end-to-end architecture </a:t>
            </a:r>
            <a:r>
              <a:rPr lang="en-US" sz="2400" dirty="0"/>
              <a:t>facilitates connecting new devices and networks on the Internet.</a:t>
            </a:r>
          </a:p>
          <a:p>
            <a:pPr lvl="1"/>
            <a:r>
              <a:rPr lang="en-US" sz="2400" dirty="0"/>
              <a:t>This means all the hard work (e.g., checking if a file is corrupted) is done by the endpoints, and the middle network is “dumb”, “unreliable”, “dynamic</a:t>
            </a:r>
            <a:r>
              <a:rPr lang="en-US" sz="2400" dirty="0" smtClean="0"/>
              <a:t>”</a:t>
            </a:r>
          </a:p>
          <a:p>
            <a:pPr lvl="1"/>
            <a:r>
              <a:rPr lang="en-US" sz="2400" dirty="0" smtClean="0"/>
              <a:t>Software-Defined Networking (SDN) and Cloud Computing are changing this!</a:t>
            </a:r>
            <a:endParaRPr lang="en-US" sz="2400" dirty="0"/>
          </a:p>
          <a:p>
            <a:r>
              <a:rPr lang="en-US" sz="2400" dirty="0"/>
              <a:t>Connecting new devices to the Internet is enabled by assignment of an </a:t>
            </a:r>
            <a:r>
              <a:rPr lang="en-US" sz="2400" dirty="0">
                <a:solidFill>
                  <a:srgbClr val="FFFF00"/>
                </a:solidFill>
              </a:rPr>
              <a:t>Internet protocol (IP) address</a:t>
            </a:r>
            <a:r>
              <a:rPr lang="en-US" sz="2400" dirty="0"/>
              <a:t>. </a:t>
            </a:r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FFFF00"/>
                </a:solidFill>
              </a:rPr>
              <a:t>domain name system </a:t>
            </a:r>
            <a:r>
              <a:rPr lang="en-US" sz="2400" dirty="0"/>
              <a:t>(DNS) </a:t>
            </a:r>
            <a:r>
              <a:rPr lang="en-US" sz="2400" dirty="0">
                <a:solidFill>
                  <a:srgbClr val="FFFF00"/>
                </a:solidFill>
              </a:rPr>
              <a:t>translates names to IP addresses</a:t>
            </a:r>
            <a:r>
              <a:rPr lang="en-US" sz="24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 Network of Autonomous Systems (1)</a:t>
            </a:r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/>
          </a:blip>
          <a:srcRect t="3199" b="870"/>
          <a:stretch>
            <a:fillRect/>
          </a:stretch>
        </p:blipFill>
        <p:spPr>
          <a:xfrm>
            <a:off x="10106089" y="1979585"/>
            <a:ext cx="3686111" cy="4421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400800" y="2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"/>
                <a:cs typeface="Courier"/>
              </a:rPr>
              <a:t>en.wikipedia.org/wiki/End-to-end_principle</a:t>
            </a:r>
          </a:p>
        </p:txBody>
      </p:sp>
      <p:sp>
        <p:nvSpPr>
          <p:cNvPr id="9" name="Oval 8"/>
          <p:cNvSpPr/>
          <p:nvPr/>
        </p:nvSpPr>
        <p:spPr>
          <a:xfrm>
            <a:off x="9982200" y="66294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83927" y="1188734"/>
            <a:ext cx="9098273" cy="6367037"/>
          </a:xfrm>
        </p:spPr>
        <p:txBody>
          <a:bodyPr/>
          <a:lstStyle/>
          <a:p>
            <a:r>
              <a:rPr lang="en-US" sz="2800" dirty="0"/>
              <a:t>The Internet is built on evolving standards, including those for </a:t>
            </a:r>
            <a:r>
              <a:rPr lang="en-US" sz="2800" dirty="0">
                <a:solidFill>
                  <a:srgbClr val="FFFF00"/>
                </a:solidFill>
              </a:rPr>
              <a:t>addresses and names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We’ll see how IP has changed, </a:t>
            </a:r>
            <a:r>
              <a:rPr lang="en-US" sz="2400" dirty="0" smtClean="0"/>
              <a:t>new “top-level” domain names </a:t>
            </a:r>
            <a:r>
              <a:rPr lang="en-US" sz="2400" dirty="0"/>
              <a:t>added!</a:t>
            </a:r>
          </a:p>
          <a:p>
            <a:r>
              <a:rPr lang="en-US" sz="2800" dirty="0"/>
              <a:t>Devices &amp; networks that make up the Internet are connected and communicate using </a:t>
            </a:r>
            <a:r>
              <a:rPr lang="en-US" sz="2800" dirty="0">
                <a:solidFill>
                  <a:srgbClr val="FFFF00"/>
                </a:solidFill>
              </a:rPr>
              <a:t>addresses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FF00"/>
                </a:solidFill>
              </a:rPr>
              <a:t>protocols</a:t>
            </a:r>
            <a:r>
              <a:rPr lang="en-US" sz="2800" dirty="0"/>
              <a:t>. </a:t>
            </a:r>
          </a:p>
          <a:p>
            <a:pPr lvl="1"/>
            <a:r>
              <a:rPr lang="en-US" sz="2400" dirty="0"/>
              <a:t>Protocols = agreements on standards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Standards </a:t>
            </a:r>
            <a:r>
              <a:rPr lang="en-US" sz="2800" dirty="0"/>
              <a:t>such as hypertext transfer protocol (</a:t>
            </a:r>
            <a:r>
              <a:rPr lang="en-US" sz="2800" dirty="0">
                <a:solidFill>
                  <a:srgbClr val="FFFF00"/>
                </a:solidFill>
              </a:rPr>
              <a:t>HTTP</a:t>
            </a:r>
            <a:r>
              <a:rPr lang="en-US" sz="2800" dirty="0"/>
              <a:t>), IP, and simple mail transfer protocol (</a:t>
            </a:r>
            <a:r>
              <a:rPr lang="en-US" sz="2800" dirty="0">
                <a:solidFill>
                  <a:srgbClr val="FFFF00"/>
                </a:solidFill>
              </a:rPr>
              <a:t>SMTP</a:t>
            </a:r>
            <a:r>
              <a:rPr lang="en-US" sz="2800" dirty="0"/>
              <a:t>) are </a:t>
            </a:r>
            <a:r>
              <a:rPr lang="en-US" sz="2800" dirty="0">
                <a:solidFill>
                  <a:srgbClr val="FFFF00"/>
                </a:solidFill>
              </a:rPr>
              <a:t>developed and overseen by </a:t>
            </a:r>
            <a:r>
              <a:rPr lang="en-US" sz="2800" dirty="0"/>
              <a:t>the Internet </a:t>
            </a:r>
            <a:r>
              <a:rPr lang="en-US" sz="2800" dirty="0" smtClean="0"/>
              <a:t>Engineering Task </a:t>
            </a:r>
            <a:r>
              <a:rPr lang="en-US" sz="2800" dirty="0"/>
              <a:t>Force (</a:t>
            </a:r>
            <a:r>
              <a:rPr lang="en-US" sz="2800" dirty="0">
                <a:solidFill>
                  <a:srgbClr val="FFFF00"/>
                </a:solidFill>
              </a:rPr>
              <a:t>IETF</a:t>
            </a:r>
            <a:r>
              <a:rPr lang="en-US" sz="2800" dirty="0"/>
              <a:t>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/>
              <a:t>It’s a Network of Autonomous Systems (2)</a:t>
            </a:r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/>
          </a:blip>
          <a:srcRect t="3199" b="870"/>
          <a:stretch>
            <a:fillRect/>
          </a:stretch>
        </p:blipFill>
        <p:spPr>
          <a:xfrm>
            <a:off x="10106089" y="1979585"/>
            <a:ext cx="3686111" cy="4421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400800" y="2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Courier"/>
                <a:cs typeface="Courier"/>
              </a:rPr>
              <a:t>en.wikipedia.org/wiki/End-to-end_principle</a:t>
            </a:r>
          </a:p>
        </p:txBody>
      </p:sp>
      <p:sp>
        <p:nvSpPr>
          <p:cNvPr id="9" name="Oval 8"/>
          <p:cNvSpPr/>
          <p:nvPr/>
        </p:nvSpPr>
        <p:spPr>
          <a:xfrm>
            <a:off x="9982200" y="6629400"/>
            <a:ext cx="4038600" cy="47194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28600"/>
            <a:ext cx="13167360" cy="960120"/>
          </a:xfrm>
        </p:spPr>
        <p:txBody>
          <a:bodyPr/>
          <a:lstStyle/>
          <a:p>
            <a:r>
              <a:rPr lang="en-US" dirty="0" smtClean="0"/>
              <a:t>IP Addresses (this one is called IPv4)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4937760"/>
            <a:ext cx="10229850" cy="2468880"/>
          </a:xfrm>
        </p:spPr>
        <p:txBody>
          <a:bodyPr/>
          <a:lstStyle/>
          <a:p>
            <a:r>
              <a:rPr lang="en-US" sz="3200" dirty="0"/>
              <a:t>2</a:t>
            </a:r>
            <a:r>
              <a:rPr lang="en-US" sz="3200" baseline="30000" dirty="0"/>
              <a:t>32 </a:t>
            </a:r>
            <a:r>
              <a:rPr lang="en-US" sz="3200" dirty="0"/>
              <a:t> = ~4 billion unique numbers </a:t>
            </a:r>
            <a:br>
              <a:rPr lang="en-US" sz="3200" dirty="0"/>
            </a:br>
            <a:r>
              <a:rPr lang="en-US" sz="3200" dirty="0"/>
              <a:t>(world population 7 billion)</a:t>
            </a:r>
            <a:endParaRPr lang="en-US" sz="3200" baseline="30000" dirty="0"/>
          </a:p>
          <a:p>
            <a:endParaRPr lang="en-US" sz="3200" dirty="0" smtClean="0">
              <a:solidFill>
                <a:srgbClr val="EA157A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</a:blip>
          <a:stretch>
            <a:fillRect/>
          </a:stretch>
        </p:blipFill>
        <p:spPr>
          <a:xfrm>
            <a:off x="5867400" y="1203960"/>
            <a:ext cx="5867400" cy="352044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400800" y="2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Courier"/>
                <a:cs typeface="Courier"/>
              </a:rPr>
              <a:t>en.wikipedia.org/wiki/IPv6</a:t>
            </a:r>
          </a:p>
        </p:txBody>
      </p:sp>
    </p:spTree>
    <p:extLst>
      <p:ext uri="{BB962C8B-B14F-4D97-AF65-F5344CB8AC3E}">
        <p14:creationId xmlns:p14="http://schemas.microsoft.com/office/powerpoint/2010/main" val="1780201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09006"/>
            <a:ext cx="13167360" cy="979714"/>
          </a:xfrm>
        </p:spPr>
        <p:txBody>
          <a:bodyPr/>
          <a:lstStyle/>
          <a:p>
            <a:r>
              <a:rPr lang="en-US" dirty="0" smtClean="0"/>
              <a:t>Problem: No more IP addresses left…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"/>
          </p:nvPr>
        </p:nvSpPr>
        <p:spPr>
          <a:xfrm>
            <a:off x="5562600" y="7239000"/>
            <a:ext cx="7184998" cy="457200"/>
          </a:xfrm>
        </p:spPr>
        <p:txBody>
          <a:bodyPr/>
          <a:lstStyle/>
          <a:p>
            <a:pPr marL="81916" indent="0" algn="ctr">
              <a:buNone/>
            </a:pPr>
            <a:r>
              <a:rPr lang="en-US" sz="2200" dirty="0" smtClean="0"/>
              <a:t>Source: Wikimedia Commons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2600" y="1447800"/>
            <a:ext cx="7181850" cy="574548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Rectangle 7"/>
          <p:cNvSpPr/>
          <p:nvPr/>
        </p:nvSpPr>
        <p:spPr>
          <a:xfrm>
            <a:off x="3962400" y="2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"/>
                <a:cs typeface="Courier"/>
              </a:rPr>
              <a:t>en.wikipedia.org/wiki/IPv4_address_exhaustion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1"/>
          </p:nvPr>
        </p:nvSpPr>
        <p:spPr>
          <a:xfrm>
            <a:off x="731520" y="1447800"/>
            <a:ext cx="4678680" cy="4645974"/>
          </a:xfrm>
        </p:spPr>
        <p:txBody>
          <a:bodyPr/>
          <a:lstStyle/>
          <a:p>
            <a:r>
              <a:rPr lang="en-US" sz="3200" dirty="0" smtClean="0"/>
              <a:t>1 global Internet </a:t>
            </a:r>
            <a:r>
              <a:rPr lang="en-US" sz="3200" dirty="0"/>
              <a:t>Assigned Numbers Authority (IANA</a:t>
            </a:r>
            <a:r>
              <a:rPr lang="en-US" sz="3200" dirty="0" smtClean="0"/>
              <a:t>) </a:t>
            </a:r>
          </a:p>
          <a:p>
            <a:r>
              <a:rPr lang="en-US" sz="3200" dirty="0" smtClean="0"/>
              <a:t>5 regional </a:t>
            </a:r>
            <a:r>
              <a:rPr lang="en-US" sz="3200" dirty="0"/>
              <a:t>Internet registries (RIR</a:t>
            </a:r>
            <a:r>
              <a:rPr lang="en-US" sz="3200" dirty="0" smtClean="0"/>
              <a:t>)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692868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09006"/>
            <a:ext cx="13167360" cy="979714"/>
          </a:xfrm>
        </p:spPr>
        <p:txBody>
          <a:bodyPr/>
          <a:lstStyle/>
          <a:p>
            <a:r>
              <a:rPr lang="en-US" dirty="0" smtClean="0"/>
              <a:t>Solution: IPv6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5486400"/>
            <a:ext cx="10229850" cy="1828800"/>
          </a:xfrm>
        </p:spPr>
        <p:txBody>
          <a:bodyPr/>
          <a:lstStyle/>
          <a:p>
            <a:r>
              <a:rPr lang="en-US" sz="3200" dirty="0" smtClean="0"/>
              <a:t>2</a:t>
            </a:r>
            <a:r>
              <a:rPr lang="en-US" sz="3200" baseline="30000" dirty="0" smtClean="0"/>
              <a:t>128</a:t>
            </a:r>
            <a:r>
              <a:rPr lang="en-US" sz="3200" dirty="0" smtClean="0"/>
              <a:t> = 3.403 x 10</a:t>
            </a:r>
            <a:r>
              <a:rPr lang="en-US" sz="3200" baseline="30000" dirty="0" smtClean="0"/>
              <a:t>38</a:t>
            </a:r>
            <a:r>
              <a:rPr lang="en-US" sz="3200" dirty="0" smtClean="0"/>
              <a:t> unique addresses</a:t>
            </a:r>
          </a:p>
          <a:p>
            <a:r>
              <a:rPr lang="en-US" sz="3200" dirty="0" smtClean="0"/>
              <a:t>Issue: Adoption still in </a:t>
            </a:r>
            <a:r>
              <a:rPr lang="en-US" sz="3200" dirty="0" smtClean="0"/>
              <a:t>progress</a:t>
            </a:r>
          </a:p>
          <a:p>
            <a:r>
              <a:rPr lang="en-US" sz="3200" dirty="0" err="1" smtClean="0"/>
              <a:t>Band-aid</a:t>
            </a:r>
            <a:r>
              <a:rPr lang="en-US" sz="3200" dirty="0" smtClean="0"/>
              <a:t> fix: Network Address Translation</a:t>
            </a:r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638800" y="1261872"/>
            <a:ext cx="7040880" cy="42245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62400" y="2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50000"/>
                  </a:schemeClr>
                </a:solidFill>
                <a:latin typeface="Courier"/>
                <a:cs typeface="Courier"/>
              </a:rPr>
              <a:t>en.wikipedia.org/wiki/IPv6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863759" y="6781800"/>
            <a:ext cx="990600" cy="707844"/>
          </a:xfrm>
          <a:prstGeom prst="rect">
            <a:avLst/>
          </a:prstGeom>
        </p:spPr>
        <p:txBody>
          <a:bodyPr wrap="square" lIns="91401" tIns="45699" rIns="91401" bIns="45699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91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2895600" y="3962400"/>
            <a:ext cx="2225040" cy="225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731521" y="2286000"/>
            <a:ext cx="13034009" cy="4937760"/>
          </a:xfrm>
        </p:spPr>
        <p:txBody>
          <a:bodyPr/>
          <a:lstStyle/>
          <a:p>
            <a:pPr marL="81916" indent="0">
              <a:buNone/>
            </a:pPr>
            <a:r>
              <a:rPr lang="en-US" dirty="0" smtClean="0"/>
              <a:t>Take a moment and count: How many Internet-connected devices do you own?</a:t>
            </a:r>
          </a:p>
          <a:p>
            <a:pPr marL="699136" indent="-617220">
              <a:buAutoNum type="alphaLcParenR"/>
            </a:pPr>
            <a:r>
              <a:rPr lang="en-US" dirty="0" smtClean="0"/>
              <a:t>0</a:t>
            </a:r>
          </a:p>
          <a:p>
            <a:pPr marL="699136" indent="-617220">
              <a:buAutoNum type="alphaLcParenR"/>
            </a:pPr>
            <a:r>
              <a:rPr lang="en-US" dirty="0" smtClean="0"/>
              <a:t>1</a:t>
            </a:r>
          </a:p>
          <a:p>
            <a:pPr marL="699136" indent="-617220">
              <a:buAutoNum type="alphaLcParenR"/>
            </a:pPr>
            <a:r>
              <a:rPr lang="en-US" dirty="0" smtClean="0"/>
              <a:t>2-5</a:t>
            </a:r>
          </a:p>
          <a:p>
            <a:pPr marL="699136" indent="-617220">
              <a:buAutoNum type="alphaLcParenR"/>
            </a:pPr>
            <a:r>
              <a:rPr lang="en-US" dirty="0" smtClean="0"/>
              <a:t>5-10</a:t>
            </a:r>
          </a:p>
          <a:p>
            <a:pPr marL="699136" indent="-617220">
              <a:buAutoNum type="alphaLcParenR"/>
            </a:pPr>
            <a:r>
              <a:rPr lang="en-US" dirty="0" smtClean="0"/>
              <a:t>More than 10</a:t>
            </a:r>
          </a:p>
        </p:txBody>
      </p:sp>
    </p:spTree>
    <p:extLst>
      <p:ext uri="{BB962C8B-B14F-4D97-AF65-F5344CB8AC3E}">
        <p14:creationId xmlns:p14="http://schemas.microsoft.com/office/powerpoint/2010/main" val="3770422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Internet</a:t>
            </a:r>
            <a:br>
              <a:rPr lang="en-US"/>
            </a:br>
            <a:r>
              <a:rPr lang="en-US"/>
              <a:t>Applications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83927" y="1188734"/>
            <a:ext cx="8260073" cy="6367037"/>
          </a:xfrm>
        </p:spPr>
        <p:txBody>
          <a:bodyPr/>
          <a:lstStyle/>
          <a:p>
            <a:r>
              <a:rPr lang="en-US" sz="2800" dirty="0"/>
              <a:t>Fundamentally changed the way people interact!</a:t>
            </a:r>
          </a:p>
          <a:p>
            <a:r>
              <a:rPr lang="en-US" sz="2800" dirty="0"/>
              <a:t>1965: MIT’s CTSS</a:t>
            </a:r>
          </a:p>
          <a:p>
            <a:pPr lvl="1"/>
            <a:r>
              <a:rPr lang="en-US" sz="2400" dirty="0"/>
              <a:t>Compatible Time-Sharing Sys</a:t>
            </a:r>
          </a:p>
          <a:p>
            <a:r>
              <a:rPr lang="en-US" sz="2800" dirty="0"/>
              <a:t>Exchange of digital info</a:t>
            </a:r>
          </a:p>
          <a:p>
            <a:pPr lvl="1"/>
            <a:r>
              <a:rPr lang="en-US" sz="2400" dirty="0"/>
              <a:t>Model: “Store and Forward”</a:t>
            </a:r>
          </a:p>
          <a:p>
            <a:pPr lvl="1"/>
            <a:r>
              <a:rPr lang="en-US" sz="2400" dirty="0"/>
              <a:t>“Push” technology</a:t>
            </a:r>
          </a:p>
          <a:p>
            <a:r>
              <a:rPr lang="en-US" sz="2800" dirty="0"/>
              <a:t>Pros</a:t>
            </a:r>
          </a:p>
          <a:p>
            <a:pPr lvl="1"/>
            <a:r>
              <a:rPr lang="en-US" sz="2400" dirty="0"/>
              <a:t>Solves logistics (where) &amp; synchronization (when)</a:t>
            </a:r>
          </a:p>
          <a:p>
            <a:r>
              <a:rPr lang="en-US" sz="2800" dirty="0"/>
              <a:t>Cons</a:t>
            </a:r>
          </a:p>
          <a:p>
            <a:pPr lvl="1"/>
            <a:r>
              <a:rPr lang="en-US" sz="2400" dirty="0"/>
              <a:t>“Email Fatigue</a:t>
            </a:r>
            <a:r>
              <a:rPr lang="en-US" sz="2400" dirty="0" smtClean="0"/>
              <a:t>”</a:t>
            </a:r>
            <a:endParaRPr lang="en-US" sz="2400" dirty="0"/>
          </a:p>
          <a:p>
            <a:pPr lvl="1"/>
            <a:r>
              <a:rPr lang="en-US" sz="2400" dirty="0"/>
              <a:t>Information Overload</a:t>
            </a:r>
          </a:p>
          <a:p>
            <a:pPr lvl="1"/>
            <a:r>
              <a:rPr lang="en-US" sz="2400" dirty="0"/>
              <a:t>Loss of Context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9144002" y="1188734"/>
            <a:ext cx="4876798" cy="6367037"/>
          </a:xfrm>
        </p:spPr>
        <p:txBody>
          <a:bodyPr/>
          <a:lstStyle/>
          <a:p>
            <a:pPr>
              <a:buNone/>
            </a:pPr>
            <a:endParaRPr lang="en-US" sz="2900" dirty="0"/>
          </a:p>
          <a:p>
            <a:pPr>
              <a:buNone/>
            </a:pPr>
            <a:endParaRPr lang="en-US" sz="2900" dirty="0"/>
          </a:p>
          <a:p>
            <a:pPr>
              <a:buNone/>
            </a:pPr>
            <a:endParaRPr lang="en-US" sz="2900" dirty="0"/>
          </a:p>
          <a:p>
            <a:pPr>
              <a:buNone/>
            </a:pPr>
            <a:endParaRPr lang="en-US" sz="2900" dirty="0"/>
          </a:p>
          <a:p>
            <a:r>
              <a:rPr lang="en-US" sz="2800" dirty="0"/>
              <a:t>How</a:t>
            </a:r>
          </a:p>
          <a:p>
            <a:pPr lvl="1"/>
            <a:r>
              <a:rPr lang="en-US" sz="2400" dirty="0"/>
              <a:t>Alice composes email to bob@b.org</a:t>
            </a:r>
          </a:p>
          <a:p>
            <a:pPr lvl="1"/>
            <a:r>
              <a:rPr lang="en-US" sz="2400" dirty="0"/>
              <a:t>Domain Name System looks up where b.org is</a:t>
            </a:r>
          </a:p>
          <a:p>
            <a:pPr lvl="1"/>
            <a:r>
              <a:rPr lang="en-US" sz="2400" dirty="0"/>
              <a:t>DNS server with the mail exchange server for b.org</a:t>
            </a:r>
          </a:p>
          <a:p>
            <a:pPr lvl="1"/>
            <a:r>
              <a:rPr lang="en-US" sz="2400" dirty="0"/>
              <a:t>Mail is sent to mx.b.org</a:t>
            </a:r>
          </a:p>
          <a:p>
            <a:pPr lvl="1"/>
            <a:r>
              <a:rPr lang="en-US" sz="2400" dirty="0"/>
              <a:t>Bob reads email from there </a:t>
            </a:r>
          </a:p>
          <a:p>
            <a:pPr>
              <a:buNone/>
            </a:pP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(1965)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1219200"/>
            <a:ext cx="3948811" cy="28698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463040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en.wikipedia.org/wiki/Email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Internet</a:t>
            </a:r>
            <a:br>
              <a:rPr lang="en-US"/>
            </a:br>
            <a:r>
              <a:rPr lang="en-US"/>
              <a:t>History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1600" y="4265419"/>
            <a:ext cx="5029200" cy="3506982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83927" y="1188722"/>
            <a:ext cx="8260074" cy="6367037"/>
          </a:xfrm>
        </p:spPr>
        <p:txBody>
          <a:bodyPr/>
          <a:lstStyle/>
          <a:p>
            <a:r>
              <a:rPr lang="en-US" sz="2900" dirty="0"/>
              <a:t>“System of interlinked Internet hypertext documents”</a:t>
            </a:r>
          </a:p>
          <a:p>
            <a:r>
              <a:rPr lang="en-US" sz="2900" dirty="0"/>
              <a:t>History</a:t>
            </a:r>
          </a:p>
          <a:p>
            <a:pPr lvl="1"/>
            <a:r>
              <a:rPr lang="en-US" sz="2400" dirty="0"/>
              <a:t>1945: </a:t>
            </a:r>
            <a:r>
              <a:rPr lang="en-US" sz="2400" dirty="0" err="1"/>
              <a:t>Vannevar</a:t>
            </a:r>
            <a:r>
              <a:rPr lang="en-US" sz="2400" dirty="0"/>
              <a:t> Bush describes hypertext system called “</a:t>
            </a:r>
            <a:r>
              <a:rPr lang="en-US" sz="2400" dirty="0" err="1"/>
              <a:t>memex</a:t>
            </a:r>
            <a:r>
              <a:rPr lang="en-US" sz="2400" dirty="0"/>
              <a:t>” in article</a:t>
            </a:r>
          </a:p>
          <a:p>
            <a:pPr lvl="1"/>
            <a:r>
              <a:rPr lang="en-US" sz="2400" dirty="0"/>
              <a:t>1989: Tim Berners-Lee proposes, gets system up ’90</a:t>
            </a:r>
          </a:p>
          <a:p>
            <a:pPr lvl="1"/>
            <a:r>
              <a:rPr lang="en-US" sz="2400" dirty="0"/>
              <a:t>~2000 Dot-com entrepreneurs rushed in, 2001 bubble burst</a:t>
            </a:r>
          </a:p>
          <a:p>
            <a:r>
              <a:rPr lang="en-US" sz="2900" dirty="0" err="1"/>
              <a:t>Wayback</a:t>
            </a:r>
            <a:r>
              <a:rPr lang="en-US" sz="2900" dirty="0"/>
              <a:t> Machine</a:t>
            </a:r>
          </a:p>
          <a:p>
            <a:pPr lvl="1"/>
            <a:r>
              <a:rPr lang="en-US" sz="2400" dirty="0"/>
              <a:t>Snapshots of web over time</a:t>
            </a:r>
          </a:p>
          <a:p>
            <a:r>
              <a:rPr lang="en-US" sz="2900" dirty="0"/>
              <a:t>Today : Access anywhere!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World Wide Web (1989)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463040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en.wikipedia.org/wiki/History_of_the_World_Wide_Web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66760" y="3840480"/>
            <a:ext cx="329184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18 VAG Rounded Thin   55390"/>
              </a:rPr>
              <a:t>Tim Berners-Lee</a:t>
            </a:r>
            <a:endParaRPr lang="en-US" sz="24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125200" y="3396846"/>
            <a:ext cx="2819400" cy="849463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18 VAG Rounded Thin   55390"/>
              </a:rPr>
              <a:t>World’s First web server in 1990</a:t>
            </a:r>
            <a:endParaRPr lang="en-US" sz="24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38360" y="5257800"/>
            <a:ext cx="329184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18 VAG Rounded Thin   55390"/>
              </a:rPr>
              <a:t>www.archive.org</a:t>
            </a:r>
            <a:endParaRPr lang="en-US" sz="24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160" y="1554480"/>
            <a:ext cx="2743200" cy="18440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rcRect l="1625" t="7811" r="7521" b="11798"/>
          <a:stretch>
            <a:fillRect/>
          </a:stretch>
        </p:blipFill>
        <p:spPr>
          <a:xfrm>
            <a:off x="9265921" y="1554481"/>
            <a:ext cx="1542848" cy="22861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160" y="4648200"/>
            <a:ext cx="1920240" cy="67773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83927" y="1188734"/>
            <a:ext cx="8260073" cy="6367037"/>
          </a:xfrm>
        </p:spPr>
        <p:txBody>
          <a:bodyPr/>
          <a:lstStyle/>
          <a:p>
            <a:r>
              <a:rPr lang="en-US" sz="2900" dirty="0"/>
              <a:t>Browser</a:t>
            </a:r>
          </a:p>
          <a:p>
            <a:pPr lvl="1"/>
            <a:r>
              <a:rPr lang="en-US" sz="2400" dirty="0"/>
              <a:t>Marc L. Andreesen and Eric J. Bina @ NCSA create Mosaic, 1</a:t>
            </a:r>
            <a:r>
              <a:rPr lang="en-US" sz="2400" baseline="30000" dirty="0"/>
              <a:t>st</a:t>
            </a:r>
            <a:r>
              <a:rPr lang="en-US" sz="2400" dirty="0"/>
              <a:t> popular WWW browser</a:t>
            </a:r>
          </a:p>
          <a:p>
            <a:pPr lvl="2"/>
            <a:r>
              <a:rPr lang="en-US" sz="2200" dirty="0"/>
              <a:t>First Internet “Killer App”</a:t>
            </a:r>
          </a:p>
          <a:p>
            <a:pPr lvl="2"/>
            <a:r>
              <a:rPr lang="en-US" sz="2200" dirty="0"/>
              <a:t>Later: Netscape Navigator </a:t>
            </a:r>
          </a:p>
          <a:p>
            <a:pPr lvl="1"/>
            <a:r>
              <a:rPr lang="en-US" sz="2600" dirty="0"/>
              <a:t>Now </a:t>
            </a:r>
            <a:r>
              <a:rPr lang="en-US" sz="2600" dirty="0" smtClean="0"/>
              <a:t>Chrome, IE, Firefox, Safari, Opera, </a:t>
            </a:r>
            <a:r>
              <a:rPr lang="en-US" sz="2600" dirty="0" err="1" smtClean="0"/>
              <a:t>etc</a:t>
            </a:r>
            <a:endParaRPr lang="en-US" sz="2600" dirty="0"/>
          </a:p>
          <a:p>
            <a:r>
              <a:rPr lang="en-US" sz="2900" dirty="0"/>
              <a:t>Search</a:t>
            </a:r>
          </a:p>
          <a:p>
            <a:pPr lvl="1"/>
            <a:r>
              <a:rPr lang="en-US" sz="2400" dirty="0"/>
              <a:t>Before engines, there was a complete list of all servers!</a:t>
            </a:r>
          </a:p>
          <a:p>
            <a:pPr lvl="1"/>
            <a:r>
              <a:rPr lang="en-US" sz="2400" dirty="0"/>
              <a:t>1993 </a:t>
            </a:r>
            <a:r>
              <a:rPr lang="en-US" sz="2400" dirty="0" err="1"/>
              <a:t>Martijn</a:t>
            </a:r>
            <a:r>
              <a:rPr lang="en-US" sz="2400" dirty="0"/>
              <a:t> </a:t>
            </a:r>
            <a:r>
              <a:rPr lang="en-US" sz="2400" dirty="0" err="1"/>
              <a:t>Koster</a:t>
            </a:r>
            <a:r>
              <a:rPr lang="en-US" sz="2400" dirty="0"/>
              <a:t> </a:t>
            </a:r>
            <a:r>
              <a:rPr lang="en-US" sz="2400" dirty="0" err="1"/>
              <a:t>Aliweb</a:t>
            </a:r>
            <a:r>
              <a:rPr lang="en-US" sz="2400" dirty="0"/>
              <a:t> is 1</a:t>
            </a:r>
            <a:r>
              <a:rPr lang="en-US" sz="2400" baseline="30000" dirty="0"/>
              <a:t>st</a:t>
            </a:r>
            <a:r>
              <a:rPr lang="en-US" sz="2400" dirty="0"/>
              <a:t> web search engine</a:t>
            </a:r>
          </a:p>
          <a:p>
            <a:pPr lvl="1"/>
            <a:r>
              <a:rPr lang="en-US" sz="2400" dirty="0"/>
              <a:t>1997 Stanford Sergey </a:t>
            </a:r>
            <a:r>
              <a:rPr lang="en-US" sz="2400" dirty="0" err="1"/>
              <a:t>Brin</a:t>
            </a:r>
            <a:r>
              <a:rPr lang="en-US" sz="2400" dirty="0"/>
              <a:t> and Larry Page develop Google’s search, based on </a:t>
            </a:r>
            <a:r>
              <a:rPr lang="en-US" sz="2400" dirty="0" smtClean="0"/>
              <a:t>PageRank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Search &amp; Browser (1993)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463040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en.wikipedia.org/wiki/History_of_the_web_browser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9375"/>
          <a:stretch>
            <a:fillRect/>
          </a:stretch>
        </p:blipFill>
        <p:spPr>
          <a:xfrm>
            <a:off x="9448800" y="1554480"/>
            <a:ext cx="2421583" cy="29260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881" y="1645920"/>
            <a:ext cx="1080654" cy="1188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120" y="4754880"/>
            <a:ext cx="3571174" cy="28747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0560" y="3931920"/>
            <a:ext cx="1875754" cy="506453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7" name="Straight Arrow Connector 16"/>
          <p:cNvCxnSpPr/>
          <p:nvPr/>
        </p:nvCxnSpPr>
        <p:spPr>
          <a:xfrm rot="5400000">
            <a:off x="12602527" y="3336607"/>
            <a:ext cx="823913" cy="953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5410200" cy="6367037"/>
          </a:xfrm>
        </p:spPr>
        <p:txBody>
          <a:bodyPr/>
          <a:lstStyle/>
          <a:p>
            <a:r>
              <a:rPr lang="en-US" sz="2900"/>
              <a:t>“…web development &amp; design that facilitates interactive information sharing, interoperability, user-centered design and collaboration on WWW”</a:t>
            </a:r>
          </a:p>
          <a:p>
            <a:pPr lvl="1"/>
            <a:r>
              <a:rPr lang="en-US" sz="2400"/>
              <a:t>Users change content via “architecture of partipation”</a:t>
            </a:r>
          </a:p>
          <a:p>
            <a:r>
              <a:rPr lang="en-US" sz="2900"/>
              <a:t>Examples</a:t>
            </a:r>
          </a:p>
          <a:p>
            <a:pPr lvl="1"/>
            <a:r>
              <a:rPr lang="en-US" sz="2400"/>
              <a:t>Web communities, apps, social networks, video &amp; photo sharing, wikis, blogs, tweets, …</a:t>
            </a:r>
          </a:p>
          <a:p>
            <a:r>
              <a:rPr lang="en-US" sz="2900"/>
              <a:t>“Take back the web!”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2.0 : The Social Network (2004)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463040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en.wikipedia.org/wiki/Web_2.0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t="11832" b="12246"/>
          <a:stretch>
            <a:fillRect/>
          </a:stretch>
        </p:blipFill>
        <p:spPr>
          <a:xfrm>
            <a:off x="9372600" y="1474878"/>
            <a:ext cx="4368510" cy="24875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4114800"/>
            <a:ext cx="1962238" cy="26146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854440" y="6858000"/>
            <a:ext cx="539496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18 VAG Rounded Thin   55390"/>
              </a:rPr>
              <a:t>“You” – Time’s 2006 Person of the Year</a:t>
            </a:r>
            <a:endParaRPr lang="en-US" sz="24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863759" y="6781800"/>
            <a:ext cx="990600" cy="707844"/>
          </a:xfrm>
          <a:prstGeom prst="rect">
            <a:avLst/>
          </a:prstGeom>
        </p:spPr>
        <p:txBody>
          <a:bodyPr wrap="square" lIns="91401" tIns="45699" rIns="91401" bIns="45699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(AP) Computer Science Principles</a:t>
            </a:r>
          </a:p>
        </p:txBody>
      </p:sp>
      <p:pic>
        <p:nvPicPr>
          <p:cNvPr id="7" name="Picture 6" descr="csp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2" y="143258"/>
            <a:ext cx="2108200" cy="885445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>
            <p:ph sz="half" idx="1"/>
          </p:nvPr>
        </p:nvSpPr>
        <p:spPr>
          <a:xfrm>
            <a:off x="883927" y="1219200"/>
            <a:ext cx="8260073" cy="6367037"/>
          </a:xfrm>
        </p:spPr>
        <p:txBody>
          <a:bodyPr/>
          <a:lstStyle/>
          <a:p>
            <a:endParaRPr lang="en-US" sz="1100" dirty="0"/>
          </a:p>
          <a:p>
            <a:pPr>
              <a:buNone/>
            </a:pPr>
            <a:r>
              <a:rPr lang="en-US" dirty="0"/>
              <a:t>    </a:t>
            </a:r>
            <a:r>
              <a:rPr lang="en-US" u="sng" dirty="0"/>
              <a:t>7 Big Ideas</a:t>
            </a:r>
          </a:p>
          <a:p>
            <a:pPr lvl="1"/>
            <a:r>
              <a:rPr lang="en-US" sz="3700" dirty="0"/>
              <a:t>Creativity</a:t>
            </a:r>
            <a:endParaRPr lang="en-US" sz="3700" dirty="0">
              <a:solidFill>
                <a:srgbClr val="EB1575"/>
              </a:solidFill>
            </a:endParaRPr>
          </a:p>
          <a:p>
            <a:pPr lvl="1"/>
            <a:r>
              <a:rPr lang="en-US" sz="3700" dirty="0"/>
              <a:t>Abstraction</a:t>
            </a:r>
          </a:p>
          <a:p>
            <a:pPr lvl="1"/>
            <a:r>
              <a:rPr lang="en-US" sz="3700" dirty="0"/>
              <a:t>Data and Information</a:t>
            </a:r>
            <a:endParaRPr lang="en-US" sz="3700" dirty="0">
              <a:solidFill>
                <a:schemeClr val="accent2"/>
              </a:solidFill>
            </a:endParaRPr>
          </a:p>
          <a:p>
            <a:pPr lvl="1"/>
            <a:r>
              <a:rPr lang="en-US" sz="3700" dirty="0"/>
              <a:t>Algorithms</a:t>
            </a:r>
          </a:p>
          <a:p>
            <a:pPr lvl="1"/>
            <a:r>
              <a:rPr lang="en-US" sz="3700" dirty="0"/>
              <a:t>Programming</a:t>
            </a:r>
          </a:p>
          <a:p>
            <a:pPr lvl="1"/>
            <a:r>
              <a:rPr lang="en-US" sz="3700" dirty="0">
                <a:solidFill>
                  <a:schemeClr val="accent2"/>
                </a:solidFill>
              </a:rPr>
              <a:t>The Internet</a:t>
            </a:r>
          </a:p>
          <a:p>
            <a:pPr lvl="1"/>
            <a:r>
              <a:rPr lang="en-US" sz="3700" dirty="0"/>
              <a:t>Global Impact</a:t>
            </a:r>
          </a:p>
        </p:txBody>
      </p:sp>
      <p:pic>
        <p:nvPicPr>
          <p:cNvPr id="12" name="Picture 11" descr="ap-computer-science-principles-curriculum-framewo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1828800"/>
            <a:ext cx="4114800" cy="53250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Internet is pretty much everywhere! (1/2)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0"/>
            <a:ext cx="12783312" cy="604291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Internet is pretty much everywhere! (2/2)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8800"/>
            <a:ext cx="12859512" cy="5518975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7281831"/>
            <a:ext cx="9418320" cy="457200"/>
          </a:xfrm>
        </p:spPr>
        <p:txBody>
          <a:bodyPr/>
          <a:lstStyle/>
          <a:p>
            <a:pPr marL="81916" indent="0">
              <a:buNone/>
            </a:pPr>
            <a:r>
              <a:rPr lang="en-US" sz="2200" dirty="0" smtClean="0"/>
              <a:t>Source: NASA</a:t>
            </a:r>
            <a:endParaRPr lang="en-US" sz="2200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31092"/>
            <a:ext cx="12877799" cy="640080"/>
          </a:xfrm>
        </p:spPr>
        <p:txBody>
          <a:bodyPr/>
          <a:lstStyle/>
          <a:p>
            <a:pPr marL="81916" indent="0" algn="ctr">
              <a:buNone/>
            </a:pPr>
            <a:r>
              <a:rPr lang="en-US" sz="2800" dirty="0" smtClean="0"/>
              <a:t>Astronaut using the Internet on the International Space Station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60754"/>
            <a:ext cx="13167360" cy="822960"/>
          </a:xfrm>
        </p:spPr>
        <p:txBody>
          <a:bodyPr/>
          <a:lstStyle/>
          <a:p>
            <a:r>
              <a:rPr lang="en-US" dirty="0" smtClean="0"/>
              <a:t>The Internet Today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315200" y="6035040"/>
            <a:ext cx="646176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half" idx="1"/>
          </p:nvPr>
        </p:nvSpPr>
        <p:spPr>
          <a:xfrm>
            <a:off x="3352800" y="6477000"/>
            <a:ext cx="11033760" cy="640080"/>
          </a:xfrm>
        </p:spPr>
        <p:txBody>
          <a:bodyPr/>
          <a:lstStyle/>
          <a:p>
            <a:pPr marL="81916" indent="0">
              <a:buNone/>
            </a:pPr>
            <a:r>
              <a:rPr lang="en-US" sz="3600" dirty="0" smtClean="0"/>
              <a:t>Internet Usage as a Percentage of Population (2012)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490" y="1371600"/>
            <a:ext cx="9803509" cy="5029200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7086600"/>
            <a:ext cx="9418320" cy="457200"/>
          </a:xfrm>
        </p:spPr>
        <p:txBody>
          <a:bodyPr/>
          <a:lstStyle/>
          <a:p>
            <a:pPr marL="81916" indent="0">
              <a:buNone/>
            </a:pPr>
            <a:r>
              <a:rPr lang="en-US" sz="2200" dirty="0" smtClean="0"/>
              <a:t>Source: Wikimedia Commons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28096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83927" y="1188722"/>
            <a:ext cx="8260074" cy="6367037"/>
          </a:xfrm>
        </p:spPr>
        <p:txBody>
          <a:bodyPr/>
          <a:lstStyle/>
          <a:p>
            <a:r>
              <a:rPr lang="en-US" sz="2400" dirty="0" smtClean="0"/>
              <a:t>1962: JCR </a:t>
            </a:r>
            <a:r>
              <a:rPr lang="en-US" sz="2400" dirty="0" err="1"/>
              <a:t>Licklider</a:t>
            </a:r>
            <a:r>
              <a:rPr lang="en-US" sz="2400" dirty="0"/>
              <a:t>, as head of </a:t>
            </a:r>
            <a:r>
              <a:rPr lang="en-US" sz="2400" dirty="0"/>
              <a:t>Defense Advanced Research Projects Agency </a:t>
            </a:r>
            <a:r>
              <a:rPr lang="en-US" sz="2400" dirty="0" smtClean="0"/>
              <a:t>(ARPA)</a:t>
            </a:r>
            <a:r>
              <a:rPr lang="en-US" sz="2400" dirty="0" smtClean="0"/>
              <a:t>, </a:t>
            </a:r>
            <a:r>
              <a:rPr lang="en-US" sz="2400" dirty="0"/>
              <a:t>writes on “intergalactic network</a:t>
            </a:r>
            <a:r>
              <a:rPr lang="en-US" sz="2400" dirty="0" smtClean="0"/>
              <a:t>”</a:t>
            </a:r>
            <a:r>
              <a:rPr lang="en-US" sz="2400" dirty="0"/>
              <a:t> where everyone on the globe is interconnected and can access programs and data at any site from </a:t>
            </a:r>
            <a:r>
              <a:rPr lang="en-US" sz="2400" dirty="0" smtClean="0"/>
              <a:t>anywhere</a:t>
            </a:r>
            <a:endParaRPr lang="en-US" sz="2400" dirty="0"/>
          </a:p>
          <a:p>
            <a:r>
              <a:rPr lang="en-US" sz="2400" dirty="0" smtClean="0"/>
              <a:t>1963 </a:t>
            </a:r>
            <a:r>
              <a:rPr lang="en-US" sz="2400" dirty="0"/>
              <a:t>: </a:t>
            </a:r>
            <a:r>
              <a:rPr lang="en-US" sz="2400" dirty="0" smtClean="0"/>
              <a:t>ASCII (</a:t>
            </a:r>
            <a:r>
              <a:rPr lang="en-US" sz="2400" dirty="0"/>
              <a:t>American Standard Code for Information Interchange)</a:t>
            </a:r>
            <a:r>
              <a:rPr lang="en-US" sz="2400" dirty="0" smtClean="0"/>
              <a:t> becomes first universal computer standard</a:t>
            </a:r>
          </a:p>
          <a:p>
            <a:pPr lvl="1"/>
            <a:r>
              <a:rPr lang="en-US" sz="2400" dirty="0"/>
              <a:t>128 characters: a-z, A-Z, 0-9, space, some punctuation, and some control </a:t>
            </a:r>
            <a:r>
              <a:rPr lang="en-US" sz="2400" dirty="0" smtClean="0"/>
              <a:t>characters</a:t>
            </a:r>
            <a:endParaRPr lang="en-US" sz="2400" dirty="0" smtClean="0"/>
          </a:p>
          <a:p>
            <a:r>
              <a:rPr lang="en-US" sz="2400" dirty="0" smtClean="0"/>
              <a:t>1969 : Defense Advanced Research Projects Agency (DARPA) deploys 4 “nodes” @ UCLA, SRI, Utah, &amp; UCSB that form ARPANET</a:t>
            </a:r>
            <a:endParaRPr lang="en-US" dirty="0" smtClean="0"/>
          </a:p>
          <a:p>
            <a:r>
              <a:rPr lang="en-US" sz="2400" dirty="0" smtClean="0"/>
              <a:t>1973 Robert Kahn &amp; </a:t>
            </a:r>
            <a:r>
              <a:rPr lang="en-US" sz="2400" dirty="0" err="1" smtClean="0"/>
              <a:t>Vint</a:t>
            </a:r>
            <a:r>
              <a:rPr lang="en-US" sz="2400" dirty="0" smtClean="0"/>
              <a:t> Cerf invent </a:t>
            </a:r>
            <a:r>
              <a:rPr lang="en-US" sz="2400" u="sng" dirty="0" smtClean="0"/>
              <a:t>TCP</a:t>
            </a:r>
            <a:r>
              <a:rPr lang="en-US" sz="2400" dirty="0" smtClean="0"/>
              <a:t>, now part of the </a:t>
            </a:r>
            <a:r>
              <a:rPr lang="en-US" sz="2400" u="sng" dirty="0" smtClean="0"/>
              <a:t>Internet Protocol Suite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(1962)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-76200"/>
            <a:ext cx="14630400" cy="1603516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/>
                <a:cs typeface="Courier New"/>
              </a:rPr>
              <a:t>en.wikipedia.org/wiki/</a:t>
            </a:r>
            <a:r>
              <a:rPr lang="en-US" sz="2400" b="1" dirty="0" err="1">
                <a:solidFill>
                  <a:schemeClr val="tx1">
                    <a:lumMod val="50000"/>
                  </a:schemeClr>
                </a:solidFill>
                <a:latin typeface="Courier New"/>
                <a:cs typeface="Courier New"/>
              </a:rPr>
              <a:t>Internet_Protocol_Suite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/>
                <a:cs typeface="Courier New"/>
              </a:rPr>
              <a:t>www.computerhistory.org/internet_history</a:t>
            </a:r>
          </a:p>
          <a:p>
            <a:pPr algn="r"/>
            <a: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/>
                <a:cs typeface="Courier New"/>
              </a:rPr>
              <a:t>www.greatachievements.org/?id=3736</a:t>
            </a:r>
            <a:br>
              <a:rPr lang="en-US" sz="2400" b="1" dirty="0">
                <a:solidFill>
                  <a:schemeClr val="tx1">
                    <a:lumMod val="50000"/>
                  </a:schemeClr>
                </a:solidFill>
                <a:latin typeface="Courier New"/>
                <a:cs typeface="Courier New"/>
              </a:rPr>
            </a:br>
            <a:endParaRPr lang="en-US" sz="100" b="1" dirty="0">
              <a:solidFill>
                <a:schemeClr val="tx1">
                  <a:lumMod val="50000"/>
                </a:schemeClr>
              </a:solidFill>
              <a:latin typeface="18 VAG Rounded Thin   55390"/>
              <a:cs typeface="Courier New"/>
            </a:endParaRPr>
          </a:p>
          <a:p>
            <a:pPr algn="r"/>
            <a:endParaRPr lang="en-US" sz="2400" b="1" dirty="0">
              <a:solidFill>
                <a:schemeClr val="tx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578" y="1737360"/>
            <a:ext cx="1202422" cy="1310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rcRect b="4602"/>
          <a:stretch>
            <a:fillRect/>
          </a:stretch>
        </p:blipFill>
        <p:spPr>
          <a:xfrm>
            <a:off x="9784082" y="5394961"/>
            <a:ext cx="939800" cy="11386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rcRect b="3253"/>
          <a:stretch>
            <a:fillRect/>
          </a:stretch>
        </p:blipFill>
        <p:spPr>
          <a:xfrm>
            <a:off x="9540241" y="1737362"/>
            <a:ext cx="1549400" cy="17913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220200" y="3566160"/>
            <a:ext cx="207264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18 VAG Rounded Thin   55390"/>
              </a:rPr>
              <a:t>Licklider</a:t>
            </a:r>
            <a:endParaRPr lang="en-US" sz="2400" b="1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50680" y="6583680"/>
            <a:ext cx="195072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18 VAG Rounded Thin   55390"/>
              </a:rPr>
              <a:t>Vint Cerf</a:t>
            </a:r>
            <a:endParaRPr lang="en-US" sz="2400" b="1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000400"/>
              </a:clrFrom>
              <a:clrTo>
                <a:srgbClr val="0004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1661" y="2343275"/>
            <a:ext cx="4635734" cy="421723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3863759" y="6781800"/>
            <a:ext cx="990600" cy="707844"/>
          </a:xfrm>
          <a:prstGeom prst="rect">
            <a:avLst/>
          </a:prstGeom>
        </p:spPr>
        <p:txBody>
          <a:bodyPr wrap="square" lIns="91401" tIns="45699" rIns="91401" bIns="45699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Quick </a:t>
            </a:r>
            <a:r>
              <a:rPr lang="en-US" dirty="0" smtClean="0"/>
              <a:t>Question I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13034009" cy="4937760"/>
          </a:xfrm>
        </p:spPr>
        <p:txBody>
          <a:bodyPr/>
          <a:lstStyle/>
          <a:p>
            <a:pPr marL="81916" indent="0">
              <a:buNone/>
            </a:pPr>
            <a:r>
              <a:rPr lang="en-US" dirty="0" smtClean="0"/>
              <a:t>In the last 3 years, what was the longest time stretch you have ever been without Internet? </a:t>
            </a:r>
          </a:p>
          <a:p>
            <a:pPr marL="81916" indent="0">
              <a:buNone/>
            </a:pPr>
            <a:endParaRPr lang="en-US" dirty="0" smtClean="0"/>
          </a:p>
          <a:p>
            <a:pPr marL="699136" indent="-617220">
              <a:buAutoNum type="alphaLcParenR"/>
            </a:pPr>
            <a:r>
              <a:rPr lang="en-US" dirty="0" smtClean="0"/>
              <a:t>Several hours</a:t>
            </a:r>
          </a:p>
          <a:p>
            <a:pPr marL="699136" indent="-617220">
              <a:buAutoNum type="alphaLcParenR"/>
            </a:pPr>
            <a:r>
              <a:rPr lang="en-US" dirty="0" smtClean="0"/>
              <a:t>1-2 days</a:t>
            </a:r>
          </a:p>
          <a:p>
            <a:pPr marL="699136" indent="-617220">
              <a:buAutoNum type="alphaLcParenR"/>
            </a:pPr>
            <a:r>
              <a:rPr lang="en-US" dirty="0" smtClean="0"/>
              <a:t>More than 2 days</a:t>
            </a:r>
          </a:p>
          <a:p>
            <a:pPr marL="699136" indent="-617220">
              <a:buAutoNum type="alphaLcParenR"/>
            </a:pPr>
            <a:r>
              <a:rPr lang="en-US" dirty="0" smtClean="0"/>
              <a:t>Several weeks</a:t>
            </a:r>
          </a:p>
          <a:p>
            <a:pPr marL="699136" indent="-617220">
              <a:buAutoNum type="alphaLcParenR"/>
            </a:pPr>
            <a:r>
              <a:rPr lang="en-US" dirty="0" smtClean="0"/>
              <a:t>More than several weeks</a:t>
            </a:r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9525000" y="3352800"/>
            <a:ext cx="2468880" cy="225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1598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 dirty="0" smtClean="0"/>
              <a:t>Quick Question II</a:t>
            </a:r>
            <a:endParaRPr lang="en-US" dirty="0"/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9753600" y="4572001"/>
            <a:ext cx="3291840" cy="225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731521" y="2286000"/>
            <a:ext cx="13034009" cy="4937760"/>
          </a:xfrm>
        </p:spPr>
        <p:txBody>
          <a:bodyPr/>
          <a:lstStyle/>
          <a:p>
            <a:pPr marL="81916" indent="0">
              <a:buNone/>
            </a:pPr>
            <a:r>
              <a:rPr lang="en-US" dirty="0" smtClean="0"/>
              <a:t>What was the reasons for not having access to the Internet?</a:t>
            </a:r>
          </a:p>
          <a:p>
            <a:pPr marL="699136" indent="-617220">
              <a:buAutoNum type="alphaLcParenR"/>
            </a:pPr>
            <a:r>
              <a:rPr lang="en-US" dirty="0" smtClean="0"/>
              <a:t>Technical interruption</a:t>
            </a:r>
          </a:p>
          <a:p>
            <a:pPr marL="699136" indent="-617220">
              <a:buAutoNum type="alphaLcParenR"/>
            </a:pPr>
            <a:r>
              <a:rPr lang="en-US" dirty="0" smtClean="0"/>
              <a:t>In an area with no Internet</a:t>
            </a:r>
          </a:p>
          <a:p>
            <a:pPr marL="699136" indent="-617220">
              <a:buAutoNum type="alphaLcParenR"/>
            </a:pPr>
            <a:r>
              <a:rPr lang="en-US" dirty="0"/>
              <a:t>V</a:t>
            </a:r>
            <a:r>
              <a:rPr lang="en-US" dirty="0" smtClean="0"/>
              <a:t>oluntary break</a:t>
            </a:r>
          </a:p>
          <a:p>
            <a:pPr marL="699136" indent="-617220">
              <a:buAutoNum type="alphaLcParenR"/>
            </a:pPr>
            <a:r>
              <a:rPr lang="en-US" dirty="0" smtClean="0"/>
              <a:t>Didn’t bother having access</a:t>
            </a:r>
          </a:p>
          <a:p>
            <a:pPr marL="699136" indent="-617220">
              <a:buAutoNum type="alphaLcParenR"/>
            </a:pPr>
            <a:r>
              <a:rPr lang="en-US" smtClean="0"/>
              <a:t>Other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804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69196</TotalTime>
  <Pages>47</Pages>
  <Words>1097</Words>
  <Application>Microsoft Office PowerPoint</Application>
  <PresentationFormat>Custom</PresentationFormat>
  <Paragraphs>162</Paragraphs>
  <Slides>22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ＭＳ Ｐゴシック</vt:lpstr>
      <vt:lpstr>18 VAG Rounded Black   09390</vt:lpstr>
      <vt:lpstr>18 VAG Rounded Bold   07390</vt:lpstr>
      <vt:lpstr>18 VAG Rounded Thin   55390</vt:lpstr>
      <vt:lpstr>Arial</vt:lpstr>
      <vt:lpstr>Corbel</vt:lpstr>
      <vt:lpstr>Courier</vt:lpstr>
      <vt:lpstr>Courier New</vt:lpstr>
      <vt:lpstr>Helvetica</vt:lpstr>
      <vt:lpstr>VAG Rounded</vt:lpstr>
      <vt:lpstr>Wingdings</vt:lpstr>
      <vt:lpstr>Wingdings 2</vt:lpstr>
      <vt:lpstr>Wingdings 3</vt:lpstr>
      <vt:lpstr>Metro</vt:lpstr>
      <vt:lpstr>PowerPoint Presentation</vt:lpstr>
      <vt:lpstr>PowerPoint Presentation</vt:lpstr>
      <vt:lpstr>(AP) Computer Science Principles</vt:lpstr>
      <vt:lpstr>Internet is pretty much everywhere! (1/2)</vt:lpstr>
      <vt:lpstr>Internet is pretty much everywhere! (2/2)</vt:lpstr>
      <vt:lpstr>The Internet Today</vt:lpstr>
      <vt:lpstr>The Internet (1962)</vt:lpstr>
      <vt:lpstr>Quick Question I</vt:lpstr>
      <vt:lpstr>Quick Question II</vt:lpstr>
      <vt:lpstr>PowerPoint Presentation</vt:lpstr>
      <vt:lpstr>The basics of the basics</vt:lpstr>
      <vt:lpstr>It’s a Network of Autonomous Systems (1)</vt:lpstr>
      <vt:lpstr>It’s a Network of Autonomous Systems (2)</vt:lpstr>
      <vt:lpstr>IP Addresses (this one is called IPv4)</vt:lpstr>
      <vt:lpstr>Problem: No more IP addresses left…</vt:lpstr>
      <vt:lpstr>Solution: IPv6</vt:lpstr>
      <vt:lpstr>Count</vt:lpstr>
      <vt:lpstr>PowerPoint Presentation</vt:lpstr>
      <vt:lpstr>Email (1965)</vt:lpstr>
      <vt:lpstr>The World Wide Web (1989)</vt:lpstr>
      <vt:lpstr>WWW Search &amp; Browser (1993)</vt:lpstr>
      <vt:lpstr>Web 2.0 : The Social Network (2004)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Jonathan McKinsey</cp:lastModifiedBy>
  <cp:revision>3473</cp:revision>
  <cp:lastPrinted>2015-03-18T09:06:45Z</cp:lastPrinted>
  <dcterms:created xsi:type="dcterms:W3CDTF">2015-03-18T17:47:31Z</dcterms:created>
  <dcterms:modified xsi:type="dcterms:W3CDTF">2015-07-15T08:15:27Z</dcterms:modified>
</cp:coreProperties>
</file>